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281" r:id="rId24"/>
    <p:sldId id="305"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4" r:id="rId60"/>
    <p:sldId id="373"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00000"/>
    <a:srgbClr val="D179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varScale="1">
        <p:scale>
          <a:sx n="78" d="100"/>
          <a:sy n="78" d="100"/>
        </p:scale>
        <p:origin x="1138" y="72"/>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Mises à jour </a:t>
            </a:r>
            <a:r>
              <a:rPr lang="en-US" dirty="0" err="1"/>
              <a:t>annuelles</a:t>
            </a:r>
            <a:r>
              <a:rPr lang="en-US" dirty="0"/>
              <a:t> (moy.</a:t>
            </a:r>
            <a:r>
              <a:rPr lang="en-US" baseline="0" dirty="0"/>
              <a:t>/</a:t>
            </a:r>
            <a:r>
              <a:rPr lang="en-US" dirty="0"/>
              <a:t>page)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Sheet2!$H$2</c:f>
              <c:strCache>
                <c:ptCount val="1"/>
                <c:pt idx="0">
                  <c:v>Average of Nb edits years</c:v>
                </c:pt>
              </c:strCache>
            </c:strRef>
          </c:tx>
          <c:spPr>
            <a:solidFill>
              <a:srgbClr val="C00000"/>
            </a:solidFill>
            <a:ln>
              <a:noFill/>
            </a:ln>
            <a:effectLst/>
          </c:spPr>
          <c:invertIfNegative val="0"/>
          <c:cat>
            <c:strRef>
              <c:f>Sheet2!$G$3:$G$5</c:f>
              <c:strCache>
                <c:ptCount val="3"/>
                <c:pt idx="0">
                  <c:v>fr</c:v>
                </c:pt>
                <c:pt idx="1">
                  <c:v>en</c:v>
                </c:pt>
                <c:pt idx="2">
                  <c:v>ht</c:v>
                </c:pt>
              </c:strCache>
            </c:strRef>
          </c:cat>
          <c:val>
            <c:numRef>
              <c:f>Sheet2!$H$3:$H$5</c:f>
              <c:numCache>
                <c:formatCode>General</c:formatCode>
                <c:ptCount val="3"/>
                <c:pt idx="0">
                  <c:v>11.421711798759308</c:v>
                </c:pt>
                <c:pt idx="1">
                  <c:v>6.1817185722773953</c:v>
                </c:pt>
                <c:pt idx="2">
                  <c:v>1.2906936813186802</c:v>
                </c:pt>
              </c:numCache>
            </c:numRef>
          </c:val>
          <c:extLst>
            <c:ext xmlns:c16="http://schemas.microsoft.com/office/drawing/2014/chart" uri="{C3380CC4-5D6E-409C-BE32-E72D297353CC}">
              <c16:uniqueId val="{00000000-C539-451F-9FD8-17CF03EADAF3}"/>
            </c:ext>
          </c:extLst>
        </c:ser>
        <c:dLbls>
          <c:showLegendKey val="0"/>
          <c:showVal val="0"/>
          <c:showCatName val="0"/>
          <c:showSerName val="0"/>
          <c:showPercent val="0"/>
          <c:showBubbleSize val="0"/>
        </c:dLbls>
        <c:gapWidth val="219"/>
        <c:overlap val="-27"/>
        <c:axId val="351839136"/>
        <c:axId val="182060512"/>
      </c:barChart>
      <c:catAx>
        <c:axId val="35183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60512"/>
        <c:crosses val="autoZero"/>
        <c:auto val="1"/>
        <c:lblAlgn val="ctr"/>
        <c:lblOffset val="100"/>
        <c:noMultiLvlLbl val="0"/>
      </c:catAx>
      <c:valAx>
        <c:axId val="18206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518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Dernières</a:t>
            </a:r>
            <a:r>
              <a:rPr lang="fr-FR" baseline="0"/>
              <a:t> dates de mise à jours des articles par années et langues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Sheet7!$I$4</c:f>
              <c:strCache>
                <c:ptCount val="1"/>
                <c:pt idx="0">
                  <c:v>en</c:v>
                </c:pt>
              </c:strCache>
            </c:strRef>
          </c:tx>
          <c:spPr>
            <a:solidFill>
              <a:srgbClr val="C0000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Sheet7!$I$5:$I$14</c:f>
              <c:numCache>
                <c:formatCode>General</c:formatCode>
                <c:ptCount val="10"/>
                <c:pt idx="5">
                  <c:v>1</c:v>
                </c:pt>
                <c:pt idx="6">
                  <c:v>1</c:v>
                </c:pt>
                <c:pt idx="7">
                  <c:v>5</c:v>
                </c:pt>
                <c:pt idx="8">
                  <c:v>27</c:v>
                </c:pt>
                <c:pt idx="9">
                  <c:v>16</c:v>
                </c:pt>
              </c:numCache>
            </c:numRef>
          </c:val>
          <c:extLst>
            <c:ext xmlns:c16="http://schemas.microsoft.com/office/drawing/2014/chart" uri="{C3380CC4-5D6E-409C-BE32-E72D297353CC}">
              <c16:uniqueId val="{00000000-2226-46B5-8815-9CBC5C59DF74}"/>
            </c:ext>
          </c:extLst>
        </c:ser>
        <c:ser>
          <c:idx val="1"/>
          <c:order val="1"/>
          <c:tx>
            <c:strRef>
              <c:f>Sheet7!$J$4</c:f>
              <c:strCache>
                <c:ptCount val="1"/>
                <c:pt idx="0">
                  <c:v>fr</c:v>
                </c:pt>
              </c:strCache>
            </c:strRef>
          </c:tx>
          <c:spPr>
            <a:solidFill>
              <a:srgbClr val="00206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Sheet7!$J$5:$J$14</c:f>
              <c:numCache>
                <c:formatCode>General</c:formatCode>
                <c:ptCount val="10"/>
                <c:pt idx="6">
                  <c:v>3</c:v>
                </c:pt>
                <c:pt idx="7">
                  <c:v>2</c:v>
                </c:pt>
                <c:pt idx="8">
                  <c:v>47</c:v>
                </c:pt>
                <c:pt idx="9">
                  <c:v>13</c:v>
                </c:pt>
              </c:numCache>
            </c:numRef>
          </c:val>
          <c:extLst>
            <c:ext xmlns:c16="http://schemas.microsoft.com/office/drawing/2014/chart" uri="{C3380CC4-5D6E-409C-BE32-E72D297353CC}">
              <c16:uniqueId val="{00000001-2226-46B5-8815-9CBC5C59DF74}"/>
            </c:ext>
          </c:extLst>
        </c:ser>
        <c:ser>
          <c:idx val="2"/>
          <c:order val="2"/>
          <c:tx>
            <c:strRef>
              <c:f>Sheet7!$K$4</c:f>
              <c:strCache>
                <c:ptCount val="1"/>
                <c:pt idx="0">
                  <c:v>ht</c:v>
                </c:pt>
              </c:strCache>
            </c:strRef>
          </c:tx>
          <c:spPr>
            <a:solidFill>
              <a:schemeClr val="accent3"/>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Sheet7!$K$5:$K$14</c:f>
              <c:numCache>
                <c:formatCode>General</c:formatCode>
                <c:ptCount val="10"/>
                <c:pt idx="0">
                  <c:v>2</c:v>
                </c:pt>
                <c:pt idx="1">
                  <c:v>1</c:v>
                </c:pt>
                <c:pt idx="2">
                  <c:v>27</c:v>
                </c:pt>
                <c:pt idx="3">
                  <c:v>2</c:v>
                </c:pt>
                <c:pt idx="4">
                  <c:v>1</c:v>
                </c:pt>
                <c:pt idx="5">
                  <c:v>3</c:v>
                </c:pt>
                <c:pt idx="6">
                  <c:v>29</c:v>
                </c:pt>
                <c:pt idx="7">
                  <c:v>25</c:v>
                </c:pt>
                <c:pt idx="8">
                  <c:v>20</c:v>
                </c:pt>
                <c:pt idx="9">
                  <c:v>2</c:v>
                </c:pt>
              </c:numCache>
            </c:numRef>
          </c:val>
          <c:extLst>
            <c:ext xmlns:c16="http://schemas.microsoft.com/office/drawing/2014/chart" uri="{C3380CC4-5D6E-409C-BE32-E72D297353CC}">
              <c16:uniqueId val="{00000002-2226-46B5-8815-9CBC5C59DF74}"/>
            </c:ext>
          </c:extLst>
        </c:ser>
        <c:dLbls>
          <c:showLegendKey val="0"/>
          <c:showVal val="0"/>
          <c:showCatName val="0"/>
          <c:showSerName val="0"/>
          <c:showPercent val="0"/>
          <c:showBubbleSize val="0"/>
        </c:dLbls>
        <c:gapWidth val="150"/>
        <c:axId val="67583520"/>
        <c:axId val="182099616"/>
      </c:barChart>
      <c:catAx>
        <c:axId val="6758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99616"/>
        <c:crosses val="autoZero"/>
        <c:auto val="1"/>
        <c:lblAlgn val="ctr"/>
        <c:lblOffset val="100"/>
        <c:noMultiLvlLbl val="0"/>
      </c:catAx>
      <c:valAx>
        <c:axId val="1820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58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de vues moyen</a:t>
            </a:r>
            <a:r>
              <a:rPr lang="en-US" baseline="0"/>
              <a:t> lors du dernier mois des pages par langues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Sheet8!$B$11</c:f>
              <c:strCache>
                <c:ptCount val="1"/>
                <c:pt idx="0">
                  <c:v>Average of nb_view_month</c:v>
                </c:pt>
              </c:strCache>
            </c:strRef>
          </c:tx>
          <c:spPr>
            <a:solidFill>
              <a:srgbClr val="44546A"/>
            </a:solidFill>
            <a:ln>
              <a:noFill/>
            </a:ln>
            <a:effectLst/>
          </c:spPr>
          <c:invertIfNegative val="0"/>
          <c:cat>
            <c:strRef>
              <c:f>Sheet8!$C$10:$E$10</c:f>
              <c:strCache>
                <c:ptCount val="3"/>
                <c:pt idx="0">
                  <c:v>ht</c:v>
                </c:pt>
                <c:pt idx="1">
                  <c:v>en</c:v>
                </c:pt>
                <c:pt idx="2">
                  <c:v>fr</c:v>
                </c:pt>
              </c:strCache>
            </c:strRef>
          </c:cat>
          <c:val>
            <c:numRef>
              <c:f>Sheet8!$C$11:$E$11</c:f>
              <c:numCache>
                <c:formatCode>General</c:formatCode>
                <c:ptCount val="3"/>
                <c:pt idx="0">
                  <c:v>5.4464285714285712</c:v>
                </c:pt>
                <c:pt idx="1">
                  <c:v>129.38999999999999</c:v>
                </c:pt>
                <c:pt idx="2">
                  <c:v>146.77966101694915</c:v>
                </c:pt>
              </c:numCache>
            </c:numRef>
          </c:val>
          <c:extLst>
            <c:ext xmlns:c16="http://schemas.microsoft.com/office/drawing/2014/chart" uri="{C3380CC4-5D6E-409C-BE32-E72D297353CC}">
              <c16:uniqueId val="{00000000-7A62-4DFC-AB12-8E5DC07D3D8E}"/>
            </c:ext>
          </c:extLst>
        </c:ser>
        <c:dLbls>
          <c:showLegendKey val="0"/>
          <c:showVal val="0"/>
          <c:showCatName val="0"/>
          <c:showSerName val="0"/>
          <c:showPercent val="0"/>
          <c:showBubbleSize val="0"/>
        </c:dLbls>
        <c:gapWidth val="219"/>
        <c:overlap val="-27"/>
        <c:axId val="782874864"/>
        <c:axId val="545979568"/>
      </c:barChart>
      <c:catAx>
        <c:axId val="78287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79568"/>
        <c:crosses val="autoZero"/>
        <c:auto val="1"/>
        <c:lblAlgn val="ctr"/>
        <c:lblOffset val="100"/>
        <c:noMultiLvlLbl val="0"/>
      </c:catAx>
      <c:valAx>
        <c:axId val="54597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8287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rgbClr val="D17979"/>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rgbClr val="C00000"/>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rgbClr val="44546A"/>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rgbClr val="D17979"/>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Répartition de la part d'articles créés par 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Sheet5!$Q$2</c:f>
              <c:strCache>
                <c:ptCount val="1"/>
                <c:pt idx="0">
                  <c:v>en</c:v>
                </c:pt>
              </c:strCache>
            </c:strRef>
          </c:tx>
          <c:spPr>
            <a:ln w="28575" cap="rnd">
              <a:solidFill>
                <a:srgbClr val="C00000"/>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Sheet5!$Q$3:$Q$20</c:f>
              <c:numCache>
                <c:formatCode>0.00</c:formatCode>
                <c:ptCount val="18"/>
                <c:pt idx="0">
                  <c:v>2</c:v>
                </c:pt>
                <c:pt idx="1">
                  <c:v>8</c:v>
                </c:pt>
                <c:pt idx="2">
                  <c:v>4</c:v>
                </c:pt>
                <c:pt idx="3">
                  <c:v>14.000000000000002</c:v>
                </c:pt>
                <c:pt idx="4">
                  <c:v>8</c:v>
                </c:pt>
                <c:pt idx="5">
                  <c:v>4</c:v>
                </c:pt>
                <c:pt idx="6">
                  <c:v>2</c:v>
                </c:pt>
                <c:pt idx="7">
                  <c:v>4</c:v>
                </c:pt>
                <c:pt idx="8">
                  <c:v>4</c:v>
                </c:pt>
                <c:pt idx="9">
                  <c:v>0</c:v>
                </c:pt>
                <c:pt idx="10">
                  <c:v>4</c:v>
                </c:pt>
                <c:pt idx="11">
                  <c:v>2</c:v>
                </c:pt>
                <c:pt idx="12">
                  <c:v>6</c:v>
                </c:pt>
                <c:pt idx="13">
                  <c:v>24</c:v>
                </c:pt>
                <c:pt idx="14">
                  <c:v>6</c:v>
                </c:pt>
                <c:pt idx="15">
                  <c:v>6</c:v>
                </c:pt>
                <c:pt idx="16">
                  <c:v>0</c:v>
                </c:pt>
                <c:pt idx="17">
                  <c:v>2</c:v>
                </c:pt>
              </c:numCache>
            </c:numRef>
          </c:val>
          <c:smooth val="0"/>
          <c:extLst>
            <c:ext xmlns:c16="http://schemas.microsoft.com/office/drawing/2014/chart" uri="{C3380CC4-5D6E-409C-BE32-E72D297353CC}">
              <c16:uniqueId val="{00000000-0BCB-425C-83FA-5D82B1479E86}"/>
            </c:ext>
          </c:extLst>
        </c:ser>
        <c:ser>
          <c:idx val="1"/>
          <c:order val="1"/>
          <c:tx>
            <c:strRef>
              <c:f>Sheet5!$R$2</c:f>
              <c:strCache>
                <c:ptCount val="1"/>
                <c:pt idx="0">
                  <c:v>fr</c:v>
                </c:pt>
              </c:strCache>
            </c:strRef>
          </c:tx>
          <c:spPr>
            <a:ln w="28575" cap="rnd">
              <a:solidFill>
                <a:schemeClr val="tx2"/>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Sheet5!$R$3:$R$20</c:f>
              <c:numCache>
                <c:formatCode>0.00</c:formatCode>
                <c:ptCount val="18"/>
                <c:pt idx="0">
                  <c:v>0</c:v>
                </c:pt>
                <c:pt idx="1">
                  <c:v>3.0769230769230771</c:v>
                </c:pt>
                <c:pt idx="2">
                  <c:v>4.6153846153846159</c:v>
                </c:pt>
                <c:pt idx="3">
                  <c:v>9.2307692307692317</c:v>
                </c:pt>
                <c:pt idx="4">
                  <c:v>9.2307692307692317</c:v>
                </c:pt>
                <c:pt idx="5">
                  <c:v>7.6923076923076925</c:v>
                </c:pt>
                <c:pt idx="6">
                  <c:v>6.1538461538461542</c:v>
                </c:pt>
                <c:pt idx="7">
                  <c:v>13.846153846153847</c:v>
                </c:pt>
                <c:pt idx="8">
                  <c:v>3.0769230769230771</c:v>
                </c:pt>
                <c:pt idx="9">
                  <c:v>6.1538461538461542</c:v>
                </c:pt>
                <c:pt idx="10">
                  <c:v>4.6153846153846159</c:v>
                </c:pt>
                <c:pt idx="11">
                  <c:v>1.5384615384615385</c:v>
                </c:pt>
                <c:pt idx="12">
                  <c:v>4.6153846153846159</c:v>
                </c:pt>
                <c:pt idx="13">
                  <c:v>3.0769230769230771</c:v>
                </c:pt>
                <c:pt idx="14">
                  <c:v>4.6153846153846159</c:v>
                </c:pt>
                <c:pt idx="15">
                  <c:v>3.0769230769230771</c:v>
                </c:pt>
                <c:pt idx="16">
                  <c:v>9.2307692307692317</c:v>
                </c:pt>
                <c:pt idx="17">
                  <c:v>6.1538461538461542</c:v>
                </c:pt>
              </c:numCache>
            </c:numRef>
          </c:val>
          <c:smooth val="0"/>
          <c:extLst>
            <c:ext xmlns:c16="http://schemas.microsoft.com/office/drawing/2014/chart" uri="{C3380CC4-5D6E-409C-BE32-E72D297353CC}">
              <c16:uniqueId val="{00000001-0BCB-425C-83FA-5D82B1479E86}"/>
            </c:ext>
          </c:extLst>
        </c:ser>
        <c:ser>
          <c:idx val="2"/>
          <c:order val="2"/>
          <c:tx>
            <c:strRef>
              <c:f>Sheet5!$S$2</c:f>
              <c:strCache>
                <c:ptCount val="1"/>
                <c:pt idx="0">
                  <c:v>ht</c:v>
                </c:pt>
              </c:strCache>
            </c:strRef>
          </c:tx>
          <c:spPr>
            <a:ln w="28575" cap="rnd">
              <a:solidFill>
                <a:schemeClr val="accent3"/>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Sheet5!$S$3:$S$20</c:f>
              <c:numCache>
                <c:formatCode>0.00</c:formatCode>
                <c:ptCount val="18"/>
                <c:pt idx="0">
                  <c:v>0</c:v>
                </c:pt>
                <c:pt idx="1">
                  <c:v>0</c:v>
                </c:pt>
                <c:pt idx="2">
                  <c:v>0.89285714285714279</c:v>
                </c:pt>
                <c:pt idx="3">
                  <c:v>0</c:v>
                </c:pt>
                <c:pt idx="4">
                  <c:v>0</c:v>
                </c:pt>
                <c:pt idx="5">
                  <c:v>89.285714285714292</c:v>
                </c:pt>
                <c:pt idx="6">
                  <c:v>0</c:v>
                </c:pt>
                <c:pt idx="7">
                  <c:v>0</c:v>
                </c:pt>
                <c:pt idx="8">
                  <c:v>0.89285714285714279</c:v>
                </c:pt>
                <c:pt idx="9">
                  <c:v>0</c:v>
                </c:pt>
                <c:pt idx="10">
                  <c:v>0</c:v>
                </c:pt>
                <c:pt idx="11">
                  <c:v>0</c:v>
                </c:pt>
                <c:pt idx="12">
                  <c:v>0</c:v>
                </c:pt>
                <c:pt idx="13">
                  <c:v>0</c:v>
                </c:pt>
                <c:pt idx="14">
                  <c:v>1.7857142857142856</c:v>
                </c:pt>
                <c:pt idx="15">
                  <c:v>5.3571428571428568</c:v>
                </c:pt>
                <c:pt idx="16">
                  <c:v>1.7857142857142856</c:v>
                </c:pt>
                <c:pt idx="17">
                  <c:v>0</c:v>
                </c:pt>
              </c:numCache>
            </c:numRef>
          </c:val>
          <c:smooth val="0"/>
          <c:extLst>
            <c:ext xmlns:c16="http://schemas.microsoft.com/office/drawing/2014/chart" uri="{C3380CC4-5D6E-409C-BE32-E72D297353CC}">
              <c16:uniqueId val="{00000002-0BCB-425C-83FA-5D82B1479E86}"/>
            </c:ext>
          </c:extLst>
        </c:ser>
        <c:dLbls>
          <c:showLegendKey val="0"/>
          <c:showVal val="0"/>
          <c:showCatName val="0"/>
          <c:showSerName val="0"/>
          <c:showPercent val="0"/>
          <c:showBubbleSize val="0"/>
        </c:dLbls>
        <c:smooth val="0"/>
        <c:axId val="798682944"/>
        <c:axId val="545980400"/>
      </c:lineChart>
      <c:catAx>
        <c:axId val="79868294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80400"/>
        <c:crosses val="autoZero"/>
        <c:auto val="1"/>
        <c:lblAlgn val="ctr"/>
        <c:lblOffset val="100"/>
        <c:noMultiLvlLbl val="0"/>
      </c:catAx>
      <c:valAx>
        <c:axId val="545980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9868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spPr>
            <a:solidFill>
              <a:srgbClr val="44546A"/>
            </a:solidFill>
          </cx:spPr>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05/02/2021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05/02/2021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615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03211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lifleurant.com/" TargetMode="External"/><Relationship Id="rId5" Type="http://schemas.openxmlformats.org/officeDocument/2006/relationships/hyperlink" Target="http://www.franketienne.com/" TargetMode="External"/><Relationship Id="rId10" Type="http://schemas.openxmlformats.org/officeDocument/2006/relationships/image" Target="../media/image82.svg"/><Relationship Id="rId4" Type="http://schemas.openxmlformats.org/officeDocument/2006/relationships/hyperlink" Target="http://josaphat-robert-large/" TargetMode="External"/><Relationship Id="rId9"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hyperlink" Target="https://projet-lifranum.univ-lyon3.fr/projet" TargetMode="External"/><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textometrie.ens-lyon.fr/" TargetMode="External"/><Relationship Id="rId7" Type="http://schemas.openxmlformats.org/officeDocument/2006/relationships/hyperlink" Target="https://www.python.org/" TargetMode="External"/><Relationship Id="rId2" Type="http://schemas.openxmlformats.org/officeDocument/2006/relationships/hyperlink" Target="https://openrefine.org/" TargetMode="External"/><Relationship Id="rId1" Type="http://schemas.openxmlformats.org/officeDocument/2006/relationships/slideLayout" Target="../slideLayouts/slideLayout6.xml"/><Relationship Id="rId6" Type="http://schemas.openxmlformats.org/officeDocument/2006/relationships/hyperlink" Target="https://www.oxygenxml.com/" TargetMode="External"/><Relationship Id="rId5" Type="http://schemas.openxmlformats.org/officeDocument/2006/relationships/hyperlink" Target="https://gephi.org/" TargetMode="External"/><Relationship Id="rId4" Type="http://schemas.openxmlformats.org/officeDocument/2006/relationships/hyperlink" Target="http://www.iramuteq.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solidFill>
                  <a:srgbClr val="C00000"/>
                </a:solidFill>
              </a:rPr>
              <a:t>1</a:t>
            </a:fld>
            <a:endParaRPr lang="en-US" dirty="0">
              <a:solidFill>
                <a:srgbClr val="C00000"/>
              </a:solidFill>
            </a:endParaRPr>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1534" y="471510"/>
            <a:ext cx="10515600" cy="926771"/>
          </a:xfrm>
        </p:spPr>
        <p:txBody>
          <a:bodyPr>
            <a:normAutofit/>
          </a:bodyPr>
          <a:lstStyle/>
          <a:p>
            <a:r>
              <a:rPr lang="fr-FR" sz="4000" dirty="0"/>
              <a:t>Premières observations</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43468"/>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200329"/>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des contenus ?</a:t>
            </a:r>
          </a:p>
          <a:p>
            <a:pPr marL="285750" indent="-285750">
              <a:buFont typeface="Arial" panose="020B0604020202020204" pitchFamily="34" charset="0"/>
              <a:buChar char="•"/>
            </a:pPr>
            <a:r>
              <a:rPr lang="fr-FR" dirty="0"/>
              <a:t>Sources hétérogènes : poèmes, articles de blog ou à caractère journalistique, etc.</a:t>
            </a:r>
          </a:p>
          <a:p>
            <a:r>
              <a:rPr lang="fr-FR" dirty="0">
                <a:sym typeface="Wingdings" panose="05000000000000000000" pitchFamily="2" charset="2"/>
              </a:rPr>
              <a:t> </a:t>
            </a:r>
            <a:r>
              <a:rPr lang="fr-FR" dirty="0"/>
              <a:t>Risque d’un corpus « brouhaha »</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t>
            </a:r>
            <a:r>
              <a:rPr lang="fr-FR" i="1" dirty="0"/>
              <a:t>auteurs</a:t>
            </a:r>
            <a:r>
              <a:rPr lang="fr-FR" dirty="0"/>
              <a:t>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393290" y="560870"/>
            <a:ext cx="10960510" cy="794935"/>
          </a:xfrm>
        </p:spPr>
        <p:txBody>
          <a:bodyPr>
            <a:normAutofit/>
          </a:bodyPr>
          <a:lstStyle/>
          <a:p>
            <a:r>
              <a:rPr lang="fr-FR" sz="4000" dirty="0"/>
              <a:t>Les sources potentielles et leurs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t>
            </a:r>
            <a:r>
              <a:rPr lang="fr-FR" i="1" dirty="0"/>
              <a:t>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t>
            </a:r>
            <a:r>
              <a:rPr lang="fr-FR" i="1" dirty="0"/>
              <a:t>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EA0D35D-FA61-47B0-B594-7429EDD6D10F}"/>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16" name="Picture 7">
            <a:extLst>
              <a:ext uri="{FF2B5EF4-FFF2-40B4-BE49-F238E27FC236}">
                <a16:creationId xmlns:a16="http://schemas.microsoft.com/office/drawing/2014/main" id="{1E4FDCF0-384F-4ACE-80F6-40E72948F39E}"/>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7" name="Graphic 6">
            <a:extLst>
              <a:ext uri="{FF2B5EF4-FFF2-40B4-BE49-F238E27FC236}">
                <a16:creationId xmlns:a16="http://schemas.microsoft.com/office/drawing/2014/main" id="{4EB2B9CE-D80B-40A7-B96F-92E8BB004D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602550"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467145"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276496" y="330180"/>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6" name="Picture 7">
            <a:extLst>
              <a:ext uri="{FF2B5EF4-FFF2-40B4-BE49-F238E27FC236}">
                <a16:creationId xmlns:a16="http://schemas.microsoft.com/office/drawing/2014/main" id="{FD21BA13-5C18-4861-8D3B-4BDCA146793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2366"/>
            <a:ext cx="1209868" cy="5481279"/>
          </a:xfrm>
          <a:prstGeom prst="rect">
            <a:avLst/>
          </a:prstGeom>
        </p:spPr>
      </p:pic>
      <p:pic>
        <p:nvPicPr>
          <p:cNvPr id="7" name="Graphic 10">
            <a:extLst>
              <a:ext uri="{FF2B5EF4-FFF2-40B4-BE49-F238E27FC236}">
                <a16:creationId xmlns:a16="http://schemas.microsoft.com/office/drawing/2014/main" id="{1873072B-E09E-4365-8135-81667E0D985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63821"/>
            <a:ext cx="798370" cy="798370"/>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t="-1" b="43368"/>
          <a:stretch/>
        </p:blipFill>
        <p:spPr>
          <a:xfrm>
            <a:off x="297916" y="1421900"/>
            <a:ext cx="8467477" cy="4256230"/>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a:xfrm>
            <a:off x="838200" y="218135"/>
            <a:ext cx="10515600" cy="946350"/>
          </a:xfrm>
        </p:spPr>
        <p:txBody>
          <a:bodyPr>
            <a:normAutofit/>
          </a:bodyPr>
          <a:lstStyle/>
          <a:p>
            <a:r>
              <a:rPr lang="fr-FR" sz="4000"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337693" y="-127711"/>
            <a:ext cx="3299778" cy="1325563"/>
          </a:xfrm>
        </p:spPr>
        <p:txBody>
          <a:bodyPr>
            <a:normAutofit/>
          </a:bodyPr>
          <a:lstStyle/>
          <a:p>
            <a:r>
              <a:rPr lang="fr-FR" sz="4000"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normAutofit/>
          </a:bodyPr>
          <a:lstStyle/>
          <a:p>
            <a:r>
              <a:rPr lang="fr-FR" sz="4000"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2707956886"/>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160465376"/>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12491"/>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1698905059"/>
              </p:ext>
            </p:extLst>
          </p:nvPr>
        </p:nvGraphicFramePr>
        <p:xfrm>
          <a:off x="5304284" y="1804508"/>
          <a:ext cx="4677916" cy="294337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778090894"/>
              </p:ext>
            </p:extLst>
          </p:nvPr>
        </p:nvGraphicFramePr>
        <p:xfrm>
          <a:off x="938761" y="1715317"/>
          <a:ext cx="4365523" cy="28072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2958265" y="4973188"/>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663367376"/>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72716" y="303956"/>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23976"/>
            <a:ext cx="10497253" cy="66246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Gephi</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3"/>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233492" y="1312018"/>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4210466776"/>
              </p:ext>
            </p:extLst>
          </p:nvPr>
        </p:nvGraphicFramePr>
        <p:xfrm>
          <a:off x="3370926" y="1798384"/>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hlinkClick r:id="rId4"/>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hlinkClick r:id="rId5"/>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6"/>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7"/>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015565815"/>
              </p:ext>
            </p:extLst>
          </p:nvPr>
        </p:nvGraphicFramePr>
        <p:xfrm>
          <a:off x="0" y="1496932"/>
          <a:ext cx="3605161" cy="2184801"/>
        </p:xfrm>
        <a:graphic>
          <a:graphicData uri="http://schemas.openxmlformats.org/drawingml/2006/chart">
            <c:chart xmlns:c="http://schemas.openxmlformats.org/drawingml/2006/chart" xmlns:r="http://schemas.openxmlformats.org/officeDocument/2006/relationships" r:id="rId8"/>
          </a:graphicData>
        </a:graphic>
      </p:graphicFrame>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A87E50-38C3-4634-9B75-E182B20157A8}"/>
              </a:ext>
            </a:extLst>
          </p:cNvPr>
          <p:cNvSpPr/>
          <p:nvPr/>
        </p:nvSpPr>
        <p:spPr>
          <a:xfrm>
            <a:off x="597280" y="3866647"/>
            <a:ext cx="10140997" cy="2585323"/>
          </a:xfrm>
          <a:prstGeom prst="rect">
            <a:avLst/>
          </a:prstGeom>
        </p:spPr>
        <p:txBody>
          <a:bodyPr wrap="square">
            <a:spAutoFit/>
          </a:bodyPr>
          <a:lstStyle/>
          <a:p>
            <a:pPr marL="285750" indent="-285750">
              <a:buFont typeface="Arial" panose="020B0604020202020204" pitchFamily="34" charset="0"/>
              <a:buChar char="•"/>
            </a:pPr>
            <a:r>
              <a:rPr lang="fr-FR" dirty="0"/>
              <a:t>Clôture des pages liée à l’âge ? </a:t>
            </a:r>
          </a:p>
          <a:p>
            <a:r>
              <a:rPr lang="fr-FR" dirty="0">
                <a:sym typeface="Wingdings" panose="05000000000000000000" pitchFamily="2" charset="2"/>
              </a:rPr>
              <a:t>        </a:t>
            </a:r>
            <a:r>
              <a:rPr lang="fr-FR" dirty="0"/>
              <a:t>décès de certains </a:t>
            </a:r>
            <a:r>
              <a:rPr lang="fr-FR" i="1" dirty="0"/>
              <a:t>auteurs</a:t>
            </a:r>
            <a:r>
              <a:rPr lang="fr-FR" dirty="0"/>
              <a:t> </a:t>
            </a:r>
          </a:p>
          <a:p>
            <a:pPr lvl="1"/>
            <a:r>
              <a:rPr lang="fr-FR" dirty="0">
                <a:sym typeface="Wingdings" panose="05000000000000000000" pitchFamily="2" charset="2"/>
              </a:rPr>
              <a:t></a:t>
            </a:r>
            <a:r>
              <a:rPr lang="fr-FR" dirty="0"/>
              <a:t>d’autres actuellement très âgés (plus de 70 ans)</a:t>
            </a:r>
          </a:p>
          <a:p>
            <a:pPr lvl="1"/>
            <a:r>
              <a:rPr lang="fr-FR" dirty="0">
                <a:sym typeface="Wingdings" panose="05000000000000000000" pitchFamily="2" charset="2"/>
              </a:rPr>
              <a:t>mais aussi des jeunes qui </a:t>
            </a:r>
            <a:r>
              <a:rPr kumimoji="0" lang="fr-FR" sz="1800" b="0" i="0" u="none" strike="noStrike" kern="1200" cap="none" spc="0" normalizeH="0" baseline="0" noProof="0" dirty="0">
                <a:ln>
                  <a:noFill/>
                </a:ln>
                <a:solidFill>
                  <a:prstClr val="black"/>
                </a:solidFill>
                <a:effectLst/>
                <a:uLnTx/>
                <a:uFillTx/>
                <a:latin typeface="Calisto MT"/>
                <a:ea typeface="+mn-ea"/>
                <a:cs typeface="+mn-cs"/>
              </a:rPr>
              <a:t>ont cessé d’alimenter leur sites afin de </a:t>
            </a:r>
            <a:r>
              <a:rPr lang="fr-FR" dirty="0">
                <a:sym typeface="Wingdings" panose="05000000000000000000" pitchFamily="2" charset="2"/>
              </a:rPr>
              <a:t>se consacrer à d’autres activités.</a:t>
            </a:r>
            <a:endParaRPr lang="fr-FR" dirty="0"/>
          </a:p>
          <a:p>
            <a:pPr marL="285750" indent="-285750">
              <a:buFont typeface="Arial" panose="020B0604020202020204" pitchFamily="34" charset="0"/>
              <a:buChar char="•"/>
            </a:pPr>
            <a:r>
              <a:rPr lang="fr-FR" dirty="0"/>
              <a:t>Pas seulement : les pages peuvent également disparaître pour des raisons techniques (obsolescences des plugins utilisés non-conformes avec une nouvelle mise à jour).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Sites très descriptifs.</a:t>
            </a:r>
          </a:p>
          <a:p>
            <a:pPr marL="285750" indent="-285750">
              <a:buFont typeface="Arial" panose="020B0604020202020204" pitchFamily="34" charset="0"/>
              <a:buChar char="•"/>
            </a:pPr>
            <a:r>
              <a:rPr lang="fr-FR" dirty="0"/>
              <a:t>« billets d’humeurs », mais ne diffusant de contenu littéraire inédit.</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1856282121"/>
              </p:ext>
            </p:extLst>
          </p:nvPr>
        </p:nvGraphicFramePr>
        <p:xfrm>
          <a:off x="61015" y="157220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Mondes</a:t>
            </a:r>
          </a:p>
          <a:p>
            <a:pPr algn="ctr"/>
            <a:r>
              <a:rPr lang="fr-FR" sz="105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64932" y="4853635"/>
            <a:ext cx="10068349"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Les </a:t>
            </a:r>
            <a:r>
              <a:rPr lang="fr-FR" i="1" dirty="0"/>
              <a:t>auteurs</a:t>
            </a:r>
            <a:r>
              <a:rPr lang="fr-FR" dirty="0"/>
              <a:t> ayant des sites renseignés ont entre 35 et 70 ans (soit un âge moyen de 54 ans)</a:t>
            </a:r>
          </a:p>
          <a:p>
            <a:pPr marL="285750" indent="-285750">
              <a:buFont typeface="Arial" panose="020B0604020202020204" pitchFamily="34" charset="0"/>
              <a:buChar char="•"/>
            </a:pPr>
            <a:r>
              <a:rPr lang="fr-FR" dirty="0"/>
              <a:t>3 sites été intégralement rédigés en anglais, 5 en français, 8 sont plurilingues (haïtien + au moins anglais et français)</a:t>
            </a:r>
          </a:p>
          <a:p>
            <a:pPr marL="285750" indent="-285750">
              <a:buFont typeface="Arial" panose="020B0604020202020204" pitchFamily="34" charset="0"/>
              <a:buChar char="•"/>
            </a:pPr>
            <a:r>
              <a:rPr lang="fr-FR" dirty="0"/>
              <a:t>8 ont un format blog, où il est possible « d’échanger » </a:t>
            </a:r>
            <a:r>
              <a:rPr lang="fr-FR" dirty="0">
                <a:sym typeface="Wingdings" panose="05000000000000000000" pitchFamily="2" charset="2"/>
              </a:rPr>
              <a:t> peu </a:t>
            </a:r>
            <a:r>
              <a:rPr lang="fr-FR" dirty="0"/>
              <a:t>d’échanges à travers ce biais</a:t>
            </a:r>
          </a:p>
          <a:p>
            <a:pPr marL="285750" indent="-285750">
              <a:buFont typeface="Arial" panose="020B0604020202020204" pitchFamily="34" charset="0"/>
              <a:buChar char="•"/>
            </a:pPr>
            <a:r>
              <a:rPr lang="fr-FR" dirty="0"/>
              <a:t>Nombre égal de pages promotionnelles et de blogs littéraires</a:t>
            </a:r>
          </a:p>
          <a:p>
            <a:pPr marL="285750" indent="-285750">
              <a:buFont typeface="Arial" panose="020B0604020202020204" pitchFamily="34" charset="0"/>
              <a:buChar char="•"/>
            </a:pPr>
            <a:r>
              <a:rPr lang="fr-FR" dirty="0"/>
              <a:t>La moitié sont des sites n’ayant pas été alimentés depuis au moins un an (2013-2107)</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736416" y="336107"/>
            <a:ext cx="11042100" cy="623400"/>
          </a:xfrm>
        </p:spPr>
        <p:txBody>
          <a:bodyPr>
            <a:normAutofit fontScale="90000"/>
          </a:bodyPr>
          <a:lstStyle/>
          <a:p>
            <a:r>
              <a:rPr lang="fr-FR" dirty="0"/>
              <a:t>18 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751065" y="417712"/>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615048" y="1471058"/>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3952013287"/>
              </p:ext>
            </p:extLst>
          </p:nvPr>
        </p:nvGraphicFramePr>
        <p:xfrm>
          <a:off x="921398" y="2847764"/>
          <a:ext cx="4657531" cy="2792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848563262"/>
              </p:ext>
            </p:extLst>
          </p:nvPr>
        </p:nvGraphicFramePr>
        <p:xfrm>
          <a:off x="5578930" y="2896912"/>
          <a:ext cx="4656802" cy="2792346"/>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973394"/>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Haïti</a:t>
            </a:r>
          </a:p>
          <a:p>
            <a:pPr lvl="1"/>
            <a:r>
              <a:rPr lang="fr-FR" dirty="0">
                <a:sym typeface="Wingdings" panose="05000000000000000000" pitchFamily="2" charset="2"/>
              </a:rPr>
              <a:t>4 contributeurs ont écrit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francophonie : éditeur belges et québécois</a:t>
            </a:r>
          </a:p>
          <a:p>
            <a:pPr marL="1200150" lvl="2" indent="-285750">
              <a:buFont typeface="Wingdings" panose="05000000000000000000" pitchFamily="2" charset="2"/>
              <a:buChar char="à"/>
            </a:pPr>
            <a:r>
              <a:rPr lang="fr-FR" dirty="0">
                <a:sym typeface="Wingdings" panose="05000000000000000000" pitchFamily="2" charset="2"/>
              </a:rPr>
              <a:t>souvent des amateurs d’art, de littérature et des universitaires</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canadiens et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588161" y="367060"/>
            <a:ext cx="10431649" cy="7132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à géométrie variable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3251E15B-FC1C-4465-8068-150E3D0F1F5D}"/>
              </a:ext>
            </a:extLst>
          </p:cNvPr>
          <p:cNvGraphicFramePr>
            <a:graphicFrameLocks/>
          </p:cNvGraphicFramePr>
          <p:nvPr>
            <p:extLst>
              <p:ext uri="{D42A27DB-BD31-4B8C-83A1-F6EECF244321}">
                <p14:modId xmlns:p14="http://schemas.microsoft.com/office/powerpoint/2010/main" val="750733126"/>
              </p:ext>
            </p:extLst>
          </p:nvPr>
        </p:nvGraphicFramePr>
        <p:xfrm>
          <a:off x="5229886" y="3613666"/>
          <a:ext cx="5046322" cy="29252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9736EDC-6452-408A-BCAF-A72FC4EE8B04}"/>
              </a:ext>
            </a:extLst>
          </p:cNvPr>
          <p:cNvGraphicFramePr>
            <a:graphicFrameLocks/>
          </p:cNvGraphicFramePr>
          <p:nvPr>
            <p:extLst>
              <p:ext uri="{D42A27DB-BD31-4B8C-83A1-F6EECF244321}">
                <p14:modId xmlns:p14="http://schemas.microsoft.com/office/powerpoint/2010/main" val="2068136925"/>
              </p:ext>
            </p:extLst>
          </p:nvPr>
        </p:nvGraphicFramePr>
        <p:xfrm>
          <a:off x="1043187" y="3613666"/>
          <a:ext cx="4343132" cy="280497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789038" y="558159"/>
            <a:ext cx="9837175" cy="2308324"/>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 Les articles datent en moyenne d’il y a 9 à 10 ans, seulement 5% n’ont pas étés modifiés depuis. </a:t>
            </a:r>
          </a:p>
        </p:txBody>
      </p:sp>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2DE25D07-8C69-4954-B386-F35DD5E4362B}"/>
              </a:ext>
            </a:extLst>
          </p:cNvPr>
          <p:cNvGraphicFramePr>
            <a:graphicFrameLocks/>
          </p:cNvGraphicFramePr>
          <p:nvPr>
            <p:extLst>
              <p:ext uri="{D42A27DB-BD31-4B8C-83A1-F6EECF244321}">
                <p14:modId xmlns:p14="http://schemas.microsoft.com/office/powerpoint/2010/main" val="4233902686"/>
              </p:ext>
            </p:extLst>
          </p:nvPr>
        </p:nvGraphicFramePr>
        <p:xfrm>
          <a:off x="510544" y="3055401"/>
          <a:ext cx="4927695" cy="32961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E239D26E-0DAD-48B9-8BD0-89E862203522}"/>
              </a:ext>
            </a:extLst>
          </p:cNvPr>
          <p:cNvGraphicFramePr>
            <a:graphicFrameLocks/>
          </p:cNvGraphicFramePr>
          <p:nvPr>
            <p:extLst>
              <p:ext uri="{D42A27DB-BD31-4B8C-83A1-F6EECF244321}">
                <p14:modId xmlns:p14="http://schemas.microsoft.com/office/powerpoint/2010/main" val="3715237158"/>
              </p:ext>
            </p:extLst>
          </p:nvPr>
        </p:nvGraphicFramePr>
        <p:xfrm>
          <a:off x="5438239" y="3055401"/>
          <a:ext cx="4918587" cy="32444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 ? </a:t>
            </a:r>
            <a:r>
              <a:rPr lang="fr-FR" sz="2200" dirty="0">
                <a:hlinkClick r:id="rId2"/>
              </a:rPr>
              <a:t>#covidpoème</a:t>
            </a:r>
            <a:endParaRPr lang="fr-FR" sz="2200" dirty="0"/>
          </a:p>
          <a:p>
            <a:r>
              <a:rPr lang="fr-FR" sz="2200" dirty="0" err="1"/>
              <a:t>Inkitt</a:t>
            </a:r>
            <a:r>
              <a:rPr lang="fr-FR" sz="2200" dirty="0"/>
              <a:t> / Wattpad des plateformes littéraires sociales</a:t>
            </a:r>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10094045" cy="461665"/>
          </a:xfrm>
          <a:prstGeom prst="rect">
            <a:avLst/>
          </a:prstGeom>
          <a:noFill/>
        </p:spPr>
        <p:txBody>
          <a:bodyPr wrap="none" rtlCol="0">
            <a:spAutoFit/>
          </a:bodyPr>
          <a:lstStyle/>
          <a:p>
            <a:r>
              <a:rPr lang="fr-FR" sz="2400" dirty="0"/>
              <a:t>C’est ici que notre travail s’arrête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3" y="4540250"/>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
        <p:nvSpPr>
          <p:cNvPr id="5" name="Rectangle 4">
            <a:extLst>
              <a:ext uri="{FF2B5EF4-FFF2-40B4-BE49-F238E27FC236}">
                <a16:creationId xmlns:a16="http://schemas.microsoft.com/office/drawing/2014/main" id="{AF8BB76A-F54C-4D85-99DD-E57A5C35F0CD}"/>
              </a:ext>
            </a:extLst>
          </p:cNvPr>
          <p:cNvSpPr/>
          <p:nvPr/>
        </p:nvSpPr>
        <p:spPr>
          <a:xfrm>
            <a:off x="3345578" y="5331896"/>
            <a:ext cx="4448654" cy="369332"/>
          </a:xfrm>
          <a:prstGeom prst="rect">
            <a:avLst/>
          </a:prstGeom>
        </p:spPr>
        <p:txBody>
          <a:bodyPr wrap="none">
            <a:spAutoFit/>
          </a:bodyPr>
          <a:lstStyle/>
          <a:p>
            <a:r>
              <a:rPr lang="fr-FR" dirty="0">
                <a:hlinkClick r:id="rId7"/>
              </a:rPr>
              <a:t>https://projet-lifranum.univ-lyon3.fr/projet</a:t>
            </a:r>
            <a:r>
              <a:rPr lang="fr-FR" dirty="0"/>
              <a:t> </a:t>
            </a:r>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r="2" b="9702"/>
          <a:stretch/>
        </p:blipFill>
        <p:spPr>
          <a:xfrm>
            <a:off x="6096000" y="10"/>
            <a:ext cx="6086168"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217786" y="1210903"/>
            <a:ext cx="5801032" cy="6186309"/>
          </a:xfrm>
          <a:prstGeom prst="rect">
            <a:avLst/>
          </a:prstGeom>
          <a:noFill/>
        </p:spPr>
        <p:txBody>
          <a:bodyPr wrap="square">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Repérage de certaines particularités du réseau : variétés linguistiques, problématiques d’émigration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répertoires d’autorités permettent d’atteindre des individus reconnus par leurs pairs, qui ont </a:t>
            </a:r>
            <a:r>
              <a:rPr lang="fr-FR" dirty="0">
                <a:sym typeface="Wingdings" panose="05000000000000000000" pitchFamily="2" charset="2"/>
              </a:rPr>
              <a:t>souvent déjà publié un premier ouvrage par les canaux officiels.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sites de référence regroupent quant à eux des individus aux profils variés mettant la littérature et les arts au service de la culture haïtienne.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différents degrés de normalisation de ces deux types de sources s’est avérée complémentaire, et préférable, avec un public plus restreint.</a:t>
            </a:r>
          </a:p>
          <a:p>
            <a:endParaRPr lang="fr-FR" dirty="0"/>
          </a:p>
          <a:p>
            <a:pPr marL="285750" indent="-285750">
              <a:buFont typeface="Arial" panose="020B0604020202020204" pitchFamily="34" charset="0"/>
              <a:buChar char="•"/>
            </a:pPr>
            <a:r>
              <a:rPr lang="fr-FR" dirty="0"/>
              <a:t>Le processus de « </a:t>
            </a:r>
            <a:r>
              <a:rPr lang="fr-FR" dirty="0" err="1"/>
              <a:t>Wikipédiatisation</a:t>
            </a:r>
            <a:r>
              <a:rPr lang="fr-FR" dirty="0"/>
              <a:t> » de ces acteurs est a géométrie variable.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ZoneTexte 8">
            <a:extLst>
              <a:ext uri="{FF2B5EF4-FFF2-40B4-BE49-F238E27FC236}">
                <a16:creationId xmlns:a16="http://schemas.microsoft.com/office/drawing/2014/main" id="{15A5F1AD-B5BB-47C2-BBA5-0B1F7E18E0CC}"/>
              </a:ext>
            </a:extLst>
          </p:cNvPr>
          <p:cNvSpPr txBox="1"/>
          <p:nvPr/>
        </p:nvSpPr>
        <p:spPr>
          <a:xfrm>
            <a:off x="1346608" y="458004"/>
            <a:ext cx="3543388" cy="707886"/>
          </a:xfrm>
          <a:prstGeom prst="rect">
            <a:avLst/>
          </a:prstGeom>
          <a:noFill/>
        </p:spPr>
        <p:txBody>
          <a:bodyPr wrap="square" rtlCol="0">
            <a:spAutoFit/>
          </a:bodyPr>
          <a:lstStyle/>
          <a:p>
            <a:r>
              <a:rPr lang="fr-FR" sz="4000"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51346" b="9702"/>
          <a:stretch/>
        </p:blipFill>
        <p:spPr>
          <a:xfrm>
            <a:off x="0" y="10"/>
            <a:ext cx="6096000"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6302477" y="1582335"/>
            <a:ext cx="5889523" cy="507831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 possibilité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I</a:t>
            </a:r>
            <a:r>
              <a:rPr kumimoji="0" lang="fr-FR" sz="1800" b="0" i="0" u="none" strike="noStrike" kern="1200" cap="none" spc="0" normalizeH="0" baseline="0" noProof="0" dirty="0">
                <a:ln>
                  <a:noFill/>
                </a:ln>
                <a:solidFill>
                  <a:prstClr val="black"/>
                </a:solidFill>
                <a:effectLst/>
                <a:uLnTx/>
                <a:uFillTx/>
                <a:latin typeface="Calisto MT"/>
                <a:ea typeface="+mn-ea"/>
                <a:cs typeface="+mn-cs"/>
              </a:rPr>
              <a:t>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Repérage de certains biais induits par ces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R="0" lvl="0" algn="l" defTabSz="914400" rtl="0" eaLnBrk="1" fontAlgn="auto" latinLnBrk="0" hangingPunct="1">
              <a:lnSpc>
                <a:spcPct val="100000"/>
              </a:lnSpc>
              <a:spcBef>
                <a:spcPts val="0"/>
              </a:spcBef>
              <a:spcAft>
                <a:spcPts val="0"/>
              </a:spcAft>
              <a:buClrTx/>
              <a:buSzTx/>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7465825" y="397407"/>
            <a:ext cx="3562825" cy="707886"/>
          </a:xfrm>
          <a:prstGeom prst="rect">
            <a:avLst/>
          </a:prstGeom>
          <a:noFill/>
        </p:spPr>
        <p:txBody>
          <a:bodyPr wrap="square" rtlCol="0">
            <a:spAutoFit/>
          </a:bodyPr>
          <a:lstStyle/>
          <a:p>
            <a:r>
              <a:rPr lang="fr-FR" sz="4000" dirty="0"/>
              <a:t>Plus largement</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549291" y="742714"/>
            <a:ext cx="6544684" cy="808742"/>
          </a:xfrm>
        </p:spPr>
        <p:txBody>
          <a:bodyPr>
            <a:normAutofit/>
          </a:bodyPr>
          <a:lstStyle/>
          <a:p>
            <a:r>
              <a:rPr lang="fr-FR" sz="4000" dirty="0"/>
              <a:t>Outils numériques mobilisés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TextBox 4">
            <a:extLst>
              <a:ext uri="{FF2B5EF4-FFF2-40B4-BE49-F238E27FC236}">
                <a16:creationId xmlns:a16="http://schemas.microsoft.com/office/drawing/2014/main" id="{505A324A-ED56-472F-BA88-9D240F74E988}"/>
              </a:ext>
            </a:extLst>
          </p:cNvPr>
          <p:cNvSpPr txBox="1"/>
          <p:nvPr/>
        </p:nvSpPr>
        <p:spPr>
          <a:xfrm>
            <a:off x="549291" y="2083996"/>
            <a:ext cx="5887453" cy="4093428"/>
          </a:xfrm>
          <a:prstGeom prst="rect">
            <a:avLst/>
          </a:prstGeom>
          <a:noFill/>
        </p:spPr>
        <p:txBody>
          <a:bodyPr wrap="square" rtlCol="0">
            <a:spAutoFit/>
          </a:bodyPr>
          <a:lstStyle/>
          <a:p>
            <a:pPr marL="285750" indent="-285750">
              <a:buFont typeface="Arial" panose="020B0604020202020204" pitchFamily="34" charset="0"/>
              <a:buChar char="•"/>
            </a:pPr>
            <a:r>
              <a:rPr lang="fr-FR" sz="2000" dirty="0"/>
              <a:t>OpenRefine : </a:t>
            </a:r>
            <a:r>
              <a:rPr lang="fr-FR" sz="2000" dirty="0">
                <a:hlinkClick r:id="rId2"/>
              </a:rPr>
              <a:t>https://openrefine.org/</a:t>
            </a:r>
            <a:r>
              <a:rPr lang="fr-FR" sz="2000" dirty="0"/>
              <a:t> </a:t>
            </a:r>
          </a:p>
          <a:p>
            <a:pPr marL="285750" indent="-285750">
              <a:buFont typeface="Arial" panose="020B0604020202020204" pitchFamily="34" charset="0"/>
              <a:buChar char="•"/>
            </a:pPr>
            <a:r>
              <a:rPr lang="fr-FR" sz="2000" dirty="0"/>
              <a:t>TXM : </a:t>
            </a:r>
            <a:r>
              <a:rPr lang="fr-FR" sz="2000" dirty="0">
                <a:hlinkClick r:id="rId3"/>
              </a:rPr>
              <a:t>http://textometrie.ens-lyon.fr/</a:t>
            </a:r>
            <a:r>
              <a:rPr lang="fr-FR" sz="2000" dirty="0"/>
              <a:t> </a:t>
            </a:r>
          </a:p>
          <a:p>
            <a:pPr marL="285750" indent="-285750">
              <a:buFont typeface="Arial" panose="020B0604020202020204" pitchFamily="34" charset="0"/>
              <a:buChar char="•"/>
            </a:pPr>
            <a:r>
              <a:rPr lang="fr-FR" sz="2000" dirty="0"/>
              <a:t>IRaMuTeQ : </a:t>
            </a:r>
            <a:r>
              <a:rPr lang="fr-FR" sz="2000" dirty="0">
                <a:hlinkClick r:id="rId4"/>
              </a:rPr>
              <a:t>http://www.iramuteq.org/</a:t>
            </a:r>
            <a:r>
              <a:rPr lang="fr-FR" sz="2000" dirty="0"/>
              <a:t> </a:t>
            </a:r>
          </a:p>
          <a:p>
            <a:pPr marL="285750" indent="-285750">
              <a:buFont typeface="Arial" panose="020B0604020202020204" pitchFamily="34" charset="0"/>
              <a:buChar char="•"/>
            </a:pPr>
            <a:r>
              <a:rPr lang="fr-FR" sz="2000" dirty="0"/>
              <a:t>Gephi : </a:t>
            </a:r>
            <a:r>
              <a:rPr lang="fr-FR" sz="2000" dirty="0">
                <a:hlinkClick r:id="rId5"/>
              </a:rPr>
              <a:t>https://gephi.org/</a:t>
            </a:r>
            <a:r>
              <a:rPr lang="fr-FR" sz="2000" dirty="0"/>
              <a:t> </a:t>
            </a:r>
          </a:p>
          <a:p>
            <a:pPr marL="285750" indent="-285750">
              <a:buFont typeface="Arial" panose="020B0604020202020204" pitchFamily="34" charset="0"/>
              <a:buChar char="•"/>
            </a:pPr>
            <a:r>
              <a:rPr lang="fr-FR" sz="2000" dirty="0" err="1"/>
              <a:t>Oxygen</a:t>
            </a:r>
            <a:r>
              <a:rPr lang="fr-FR" sz="2000" dirty="0"/>
              <a:t> XML Editor : </a:t>
            </a:r>
            <a:r>
              <a:rPr lang="fr-FR" sz="2000" dirty="0">
                <a:hlinkClick r:id="rId6"/>
              </a:rPr>
              <a:t>https://www.oxygenxml.com</a:t>
            </a:r>
            <a:r>
              <a:rPr lang="fr-FR" sz="2000" dirty="0"/>
              <a:t>  </a:t>
            </a:r>
          </a:p>
          <a:p>
            <a:pPr marL="285750" indent="-285750">
              <a:buFont typeface="Arial" panose="020B0604020202020204" pitchFamily="34" charset="0"/>
              <a:buChar char="•"/>
            </a:pPr>
            <a:r>
              <a:rPr lang="fr-FR" sz="2000" dirty="0"/>
              <a:t>Python : </a:t>
            </a:r>
            <a:r>
              <a:rPr lang="fr-FR" sz="2000" dirty="0">
                <a:hlinkClick r:id="rId7"/>
              </a:rPr>
              <a:t>https://www.python.org/</a:t>
            </a:r>
            <a:r>
              <a:rPr lang="fr-FR" sz="2000" dirty="0"/>
              <a:t> </a:t>
            </a:r>
          </a:p>
          <a:p>
            <a:pPr marL="742950" lvl="1" indent="-285750">
              <a:buFont typeface="Arial" panose="020B0604020202020204" pitchFamily="34" charset="0"/>
              <a:buChar char="•"/>
            </a:pPr>
            <a:r>
              <a:rPr lang="fr-FR" sz="2000" dirty="0" err="1"/>
              <a:t>RDFlib</a:t>
            </a:r>
            <a:r>
              <a:rPr lang="fr-FR" sz="2000" dirty="0"/>
              <a:t>,</a:t>
            </a:r>
          </a:p>
          <a:p>
            <a:pPr marL="742950" lvl="1" indent="-285750">
              <a:buFont typeface="Arial" panose="020B0604020202020204" pitchFamily="34" charset="0"/>
              <a:buChar char="•"/>
            </a:pPr>
            <a:r>
              <a:rPr kumimoji="0" lang="fr-FR" sz="2000" b="0" i="0" u="none" strike="noStrike" kern="1200" cap="none" spc="0" normalizeH="0" baseline="0" noProof="0" dirty="0">
                <a:ln>
                  <a:noFill/>
                </a:ln>
                <a:solidFill>
                  <a:prstClr val="black"/>
                </a:solidFill>
                <a:effectLst/>
                <a:uLnTx/>
                <a:uFillTx/>
                <a:latin typeface="Calisto MT"/>
                <a:ea typeface="+mn-ea"/>
                <a:cs typeface="+mn-cs"/>
              </a:rPr>
              <a:t>LXML,</a:t>
            </a:r>
            <a:endParaRPr lang="fr-FR" sz="2000" dirty="0"/>
          </a:p>
          <a:p>
            <a:pPr marL="742950" lvl="1" indent="-285750">
              <a:buFont typeface="Arial" panose="020B0604020202020204" pitchFamily="34" charset="0"/>
              <a:buChar char="•"/>
            </a:pPr>
            <a:r>
              <a:rPr lang="fr-FR" sz="2000" dirty="0" err="1"/>
              <a:t>Beautiful</a:t>
            </a:r>
            <a:r>
              <a:rPr lang="fr-FR" sz="2000" dirty="0"/>
              <a:t> </a:t>
            </a:r>
            <a:r>
              <a:rPr lang="fr-FR" sz="2000" dirty="0" err="1"/>
              <a:t>Soup</a:t>
            </a:r>
            <a:r>
              <a:rPr lang="fr-FR" sz="2000" dirty="0"/>
              <a:t>, </a:t>
            </a:r>
          </a:p>
          <a:p>
            <a:pPr marL="742950" lvl="1" indent="-285750">
              <a:buFont typeface="Arial" panose="020B0604020202020204" pitchFamily="34" charset="0"/>
              <a:buChar char="•"/>
            </a:pPr>
            <a:r>
              <a:rPr lang="fr-FR" sz="2000" dirty="0" err="1"/>
              <a:t>Scikit-learn</a:t>
            </a:r>
            <a:r>
              <a:rPr lang="fr-FR" sz="2000" dirty="0"/>
              <a:t>,</a:t>
            </a:r>
          </a:p>
          <a:p>
            <a:pPr marL="742950" lvl="1" indent="-285750">
              <a:buFont typeface="Arial" panose="020B0604020202020204" pitchFamily="34" charset="0"/>
              <a:buChar char="•"/>
            </a:pPr>
            <a:r>
              <a:rPr lang="fr-FR" sz="2000" dirty="0" err="1"/>
              <a:t>Spacy</a:t>
            </a:r>
            <a:r>
              <a:rPr lang="fr-FR" sz="2000" dirty="0"/>
              <a:t>, etc. </a:t>
            </a:r>
          </a:p>
          <a:p>
            <a:pPr marL="285750" indent="-285750">
              <a:buFont typeface="Arial" panose="020B0604020202020204" pitchFamily="34" charset="0"/>
              <a:buChar char="•"/>
            </a:pPr>
            <a:r>
              <a:rPr lang="fr-FR" sz="2000" dirty="0" err="1"/>
              <a:t>Venn</a:t>
            </a:r>
            <a:r>
              <a:rPr lang="fr-FR" sz="2000" dirty="0"/>
              <a:t> JS : benfred.github.io/venn.js</a:t>
            </a:r>
          </a:p>
        </p:txBody>
      </p:sp>
      <p:pic>
        <p:nvPicPr>
          <p:cNvPr id="6" name="Picture 5">
            <a:extLst>
              <a:ext uri="{FF2B5EF4-FFF2-40B4-BE49-F238E27FC236}">
                <a16:creationId xmlns:a16="http://schemas.microsoft.com/office/drawing/2014/main" id="{433802FC-22AA-44F4-B83E-C8C4F320826B}"/>
              </a:ext>
            </a:extLst>
          </p:cNvPr>
          <p:cNvPicPr>
            <a:picLocks noChangeAspect="1"/>
          </p:cNvPicPr>
          <p:nvPr/>
        </p:nvPicPr>
        <p:blipFill rotWithShape="1">
          <a:blip r:embed="rId8">
            <a:extLst>
              <a:ext uri="{28A0092B-C50C-407E-A947-70E740481C1C}">
                <a14:useLocalDpi xmlns:a14="http://schemas.microsoft.com/office/drawing/2010/main" val="0"/>
              </a:ext>
            </a:extLst>
          </a:blip>
          <a:srcRect l="9422" r="1018"/>
          <a:stretch/>
        </p:blipFill>
        <p:spPr>
          <a:xfrm rot="10800000">
            <a:off x="6096000" y="-1"/>
            <a:ext cx="6096000" cy="635635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7972" y="19388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060114"/>
            <a:ext cx="12191999" cy="5612190"/>
          </a:xfrm>
        </p:spPr>
        <p:txBody>
          <a:bodyPr>
            <a:normAutofit fontScale="70000" lnSpcReduction="20000"/>
          </a:bodyPr>
          <a:lstStyle/>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Barthes R</a:t>
            </a:r>
            <a:r>
              <a:rPr lang="fr-FR" sz="2200" dirty="0">
                <a:latin typeface="Abadi Extra Light" panose="020B0204020104020204" pitchFamily="34" charset="0"/>
                <a:ea typeface="Calibri" panose="020F0502020204030204" pitchFamily="34" charset="0"/>
              </a:rPr>
              <a:t>oland, « </a:t>
            </a:r>
            <a:r>
              <a:rPr lang="en-US" sz="2200" dirty="0">
                <a:latin typeface="Abadi Extra Light" panose="020B0204020104020204" pitchFamily="34" charset="0"/>
              </a:rPr>
              <a:t>The death and return of the author</a:t>
            </a:r>
            <a:r>
              <a:rPr lang="fr-FR" sz="2200" dirty="0">
                <a:latin typeface="Abadi Extra Light" panose="020B0204020104020204" pitchFamily="34" charset="0"/>
                <a:ea typeface="Calibri" panose="020F0502020204030204" pitchFamily="34" charset="0"/>
              </a:rPr>
              <a:t> », </a:t>
            </a:r>
            <a:r>
              <a:rPr lang="en-US" sz="2200" dirty="0">
                <a:latin typeface="Abadi Extra Light" panose="020B0204020104020204" pitchFamily="34" charset="0"/>
              </a:rPr>
              <a:t>Edinburgh : Edinburgh university press ,</a:t>
            </a:r>
            <a:r>
              <a:rPr lang="fr-FR" sz="2200" dirty="0">
                <a:latin typeface="Abadi Extra Light" panose="020B0204020104020204" pitchFamily="34" charset="0"/>
                <a:ea typeface="Calibri" panose="020F0502020204030204" pitchFamily="34" charset="0"/>
              </a:rPr>
              <a:t> 1998 </a:t>
            </a:r>
            <a:endParaRPr lang="fr-FR" sz="2200" cap="small" dirty="0">
              <a:latin typeface="Abadi Extra Light" panose="020B0204020104020204" pitchFamily="34" charset="0"/>
              <a:ea typeface="Calibri" panose="020F0502020204030204" pitchFamily="34" charset="0"/>
            </a:endParaRPr>
          </a:p>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Ben </a:t>
            </a:r>
            <a:r>
              <a:rPr lang="fr-FR" sz="2200" cap="small" dirty="0" err="1">
                <a:latin typeface="Abadi Extra Light" panose="020B0204020104020204" pitchFamily="34" charset="0"/>
                <a:ea typeface="Calibri" panose="020F0502020204030204" pitchFamily="34" charset="0"/>
              </a:rPr>
              <a:t>Hazez</a:t>
            </a:r>
            <a:r>
              <a:rPr lang="fr-FR" sz="2200" cap="small" dirty="0">
                <a:latin typeface="Abadi Extra Light" panose="020B0204020104020204" pitchFamily="34" charset="0"/>
                <a:ea typeface="Calibri" panose="020F0502020204030204" pitchFamily="34" charset="0"/>
              </a:rPr>
              <a:t> S</a:t>
            </a:r>
            <a:r>
              <a:rPr lang="fr-FR" sz="2200" dirty="0">
                <a:latin typeface="Abadi Extra Light" panose="020B0204020104020204" pitchFamily="34" charset="0"/>
                <a:ea typeface="Calibri" panose="020F0502020204030204" pitchFamily="34" charset="0"/>
              </a:rPr>
              <a:t>lim</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Decles</a:t>
            </a:r>
            <a:r>
              <a:rPr lang="fr-FR" sz="2200" cap="small" dirty="0">
                <a:latin typeface="Abadi Extra Light" panose="020B0204020104020204" pitchFamily="34" charset="0"/>
                <a:ea typeface="Calibri" panose="020F0502020204030204" pitchFamily="34" charset="0"/>
              </a:rPr>
              <a:t> </a:t>
            </a:r>
            <a:r>
              <a:rPr lang="fr-FR" sz="2200" dirty="0">
                <a:latin typeface="Abadi Extra Light" panose="020B0204020104020204" pitchFamily="34" charset="0"/>
                <a:ea typeface="Calibri" panose="020F0502020204030204" pitchFamily="34" charset="0"/>
              </a:rPr>
              <a:t>Jean Pierre</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Minel</a:t>
            </a:r>
            <a:r>
              <a:rPr lang="fr-FR" sz="2200" cap="small" dirty="0">
                <a:latin typeface="Abadi Extra Light" panose="020B0204020104020204" pitchFamily="34" charset="0"/>
                <a:ea typeface="Calibri" panose="020F0502020204030204" pitchFamily="34" charset="0"/>
              </a:rPr>
              <a:t> J</a:t>
            </a:r>
            <a:r>
              <a:rPr lang="fr-FR" sz="2200" dirty="0">
                <a:latin typeface="Abadi Extra Light" panose="020B0204020104020204" pitchFamily="34" charset="0"/>
                <a:ea typeface="Calibri" panose="020F0502020204030204" pitchFamily="34" charset="0"/>
              </a:rPr>
              <a:t>ean-Luc, « Modèle d'exploration contextuelle pour l'analyse sémantique des textes », </a:t>
            </a:r>
            <a:r>
              <a:rPr lang="fr-FR" sz="2200" i="1" dirty="0">
                <a:latin typeface="Abadi Extra Light" panose="020B0204020104020204" pitchFamily="34" charset="0"/>
                <a:ea typeface="Calibri" panose="020F0502020204030204" pitchFamily="34" charset="0"/>
              </a:rPr>
              <a:t>HAL</a:t>
            </a:r>
            <a:r>
              <a:rPr lang="fr-FR" sz="2200" dirty="0">
                <a:latin typeface="Abadi Extra Light" panose="020B0204020104020204" pitchFamily="34" charset="0"/>
                <a:ea typeface="Calibri" panose="020F0502020204030204" pitchFamily="34" charset="0"/>
              </a:rPr>
              <a:t>,  2006</a:t>
            </a:r>
            <a:endParaRPr lang="fr-FR" sz="2200" cap="small" dirty="0">
              <a:latin typeface="Abadi Extra Light" panose="020B0204020104020204" pitchFamily="34" charset="0"/>
              <a:ea typeface="Times New Roman" panose="02020603050405020304" pitchFamily="18" charset="0"/>
            </a:endParaRP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Bélisle</a:t>
            </a:r>
            <a:r>
              <a:rPr lang="fr-FR" sz="2200" dirty="0">
                <a:latin typeface="Abadi Extra Light" panose="020B0204020104020204" pitchFamily="34" charset="0"/>
                <a:ea typeface="Times New Roman" panose="02020603050405020304" pitchFamily="18" charset="0"/>
              </a:rPr>
              <a:t> Claire, « Du papier à l’écran : lire se transforme », </a:t>
            </a:r>
            <a:r>
              <a:rPr lang="fr-FR" sz="2200" i="1" dirty="0">
                <a:latin typeface="Abadi Extra Light" panose="020B0204020104020204" pitchFamily="34" charset="0"/>
                <a:ea typeface="Times New Roman" panose="02020603050405020304" pitchFamily="18" charset="0"/>
              </a:rPr>
              <a:t>Lire dans un monde numérique</a:t>
            </a:r>
            <a:r>
              <a:rPr lang="fr-FR" sz="2200" dirty="0">
                <a:latin typeface="Abadi Extra Light" panose="020B0204020104020204" pitchFamily="34" charset="0"/>
                <a:ea typeface="Times New Roman" panose="02020603050405020304" pitchFamily="18" charset="0"/>
              </a:rPr>
              <a:t>, Villeurbanne, 2011, pp. 112-162.</a:t>
            </a: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Bonnet G</a:t>
            </a:r>
            <a:r>
              <a:rPr lang="fr-FR" sz="2200" dirty="0">
                <a:latin typeface="Abadi Extra Light" panose="020B0204020104020204" pitchFamily="34" charset="0"/>
                <a:ea typeface="Times New Roman" panose="02020603050405020304" pitchFamily="18" charset="0"/>
              </a:rPr>
              <a:t>illes, « L’</a:t>
            </a:r>
            <a:r>
              <a:rPr lang="fr-FR" sz="2200" dirty="0" err="1">
                <a:latin typeface="Abadi Extra Light" panose="020B0204020104020204" pitchFamily="34" charset="0"/>
                <a:ea typeface="Times New Roman" panose="02020603050405020304" pitchFamily="18" charset="0"/>
              </a:rPr>
              <a:t>hypéritexte</a:t>
            </a:r>
            <a:r>
              <a:rPr lang="fr-FR" sz="2200" dirty="0">
                <a:latin typeface="Abadi Extra Light" panose="020B0204020104020204" pitchFamily="34" charset="0"/>
                <a:ea typeface="Times New Roman" panose="02020603050405020304" pitchFamily="18" charset="0"/>
              </a:rPr>
              <a:t>. Poétique de la relecture dans l’œuvre numérique de François Bon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175, Paris, 2014, pp. 21-34.</a:t>
            </a:r>
          </a:p>
          <a:p>
            <a:pPr indent="180340" algn="just">
              <a:spcAft>
                <a:spcPts val="600"/>
              </a:spcAft>
            </a:pPr>
            <a:r>
              <a:rPr lang="fr-FR" sz="2200" cap="small" dirty="0">
                <a:latin typeface="Abadi Extra Light" panose="020B0204020104020204" pitchFamily="34" charset="0"/>
                <a:ea typeface="Times New Roman" panose="02020603050405020304" pitchFamily="18" charset="0"/>
              </a:rPr>
              <a:t>-</a:t>
            </a:r>
            <a:r>
              <a:rPr lang="fr-FR" sz="2200" dirty="0">
                <a:latin typeface="Abadi Extra Light" panose="020B0204020104020204" pitchFamily="34" charset="0"/>
                <a:ea typeface="Times New Roman" panose="02020603050405020304" pitchFamily="18" charset="0"/>
              </a:rPr>
              <a:t>, « L’</a:t>
            </a:r>
            <a:r>
              <a:rPr lang="fr-FR" sz="2200" i="1" dirty="0" err="1">
                <a:latin typeface="Abadi Extra Light" panose="020B0204020104020204" pitchFamily="34" charset="0"/>
                <a:ea typeface="Times New Roman" panose="02020603050405020304" pitchFamily="18" charset="0"/>
              </a:rPr>
              <a:t>autoblographie</a:t>
            </a:r>
            <a:r>
              <a:rPr lang="fr-FR" sz="2200" dirty="0">
                <a:latin typeface="Abadi Extra Light" panose="020B0204020104020204" pitchFamily="34" charset="0"/>
                <a:ea typeface="Times New Roman" panose="02020603050405020304" pitchFamily="18" charset="0"/>
              </a:rPr>
              <a:t>. Écritures numériques de soi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177, Paris, 2015, pp. 131-143.</a:t>
            </a:r>
          </a:p>
          <a:p>
            <a:pPr indent="180340" algn="just">
              <a:spcAft>
                <a:spcPts val="600"/>
              </a:spcAft>
            </a:pPr>
            <a:r>
              <a:rPr lang="fr-FR" sz="2200" cap="small" dirty="0">
                <a:latin typeface="Abadi Extra Light" panose="020B0204020104020204" pitchFamily="34" charset="0"/>
                <a:ea typeface="Calibri" panose="020F0502020204030204" pitchFamily="34" charset="0"/>
              </a:rPr>
              <a:t>Bureau </a:t>
            </a:r>
            <a:r>
              <a:rPr lang="fr-FR" sz="2200" dirty="0">
                <a:latin typeface="Abadi Extra Light" panose="020B0204020104020204" pitchFamily="34" charset="0"/>
                <a:ea typeface="Calibri" panose="020F0502020204030204" pitchFamily="34" charset="0"/>
              </a:rPr>
              <a:t>Bruno, « Méthodologies de construction de corpus », Université Lyon 3,  Cours Humanité Numériques, 2019 </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Calibri" panose="020F0502020204030204" pitchFamily="34" charset="0"/>
              </a:rPr>
              <a:t>Compagnon </a:t>
            </a:r>
            <a:r>
              <a:rPr lang="fr-FR" sz="2200" dirty="0">
                <a:latin typeface="Abadi Extra Light" panose="020B0204020104020204" pitchFamily="34" charset="0"/>
                <a:ea typeface="Calibri" panose="020F0502020204030204" pitchFamily="34" charset="0"/>
              </a:rPr>
              <a:t>Antoine, Qu'est-ce qu'un auteur ?, Cours Université de Paris IV-Sorbonne.</a:t>
            </a:r>
          </a:p>
          <a:p>
            <a:pPr indent="180340" algn="just">
              <a:spcAft>
                <a:spcPts val="600"/>
              </a:spcAft>
            </a:pPr>
            <a:r>
              <a:rPr lang="fr-FR" sz="2200" cap="small" dirty="0" err="1">
                <a:latin typeface="Abadi Extra Light" panose="020B0204020104020204" pitchFamily="34" charset="0"/>
                <a:ea typeface="Calibri" panose="020F0502020204030204" pitchFamily="34" charset="0"/>
              </a:rPr>
              <a:t>Casati</a:t>
            </a:r>
            <a:r>
              <a:rPr lang="fr-FR" sz="2200" cap="small" dirty="0">
                <a:latin typeface="Abadi Extra Light" panose="020B0204020104020204" pitchFamily="34" charset="0"/>
                <a:ea typeface="Calibri" panose="020F0502020204030204" pitchFamily="34" charset="0"/>
              </a:rPr>
              <a:t> </a:t>
            </a:r>
            <a:r>
              <a:rPr lang="fr-FR" sz="2200" dirty="0">
                <a:latin typeface="Abadi Extra Light" panose="020B0204020104020204" pitchFamily="34" charset="0"/>
                <a:ea typeface="Calibri" panose="020F0502020204030204" pitchFamily="34" charset="0"/>
              </a:rPr>
              <a:t>Roberto, « Contre le colonialisme numérique, manifeste pour continuer à lire », Albin Michel 2013</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Times New Roman" panose="02020603050405020304" pitchFamily="18" charset="0"/>
              </a:rPr>
              <a:t>Lejeune</a:t>
            </a:r>
            <a:r>
              <a:rPr lang="fr-FR" sz="2200" dirty="0">
                <a:latin typeface="Abadi Extra Light" panose="020B0204020104020204" pitchFamily="34" charset="0"/>
                <a:ea typeface="Times New Roman" panose="02020603050405020304" pitchFamily="18" charset="0"/>
              </a:rPr>
              <a:t> Philippe, </a:t>
            </a:r>
            <a:r>
              <a:rPr lang="fr-FR" sz="2200" i="1" dirty="0">
                <a:latin typeface="Abadi Extra Light" panose="020B0204020104020204" pitchFamily="34" charset="0"/>
                <a:ea typeface="Times New Roman" panose="02020603050405020304" pitchFamily="18" charset="0"/>
              </a:rPr>
              <a:t>Signes de vie. Le pacte autobiographique, </a:t>
            </a:r>
            <a:r>
              <a:rPr lang="fr-FR" sz="2200" dirty="0">
                <a:latin typeface="Abadi Extra Light" panose="020B0204020104020204" pitchFamily="34" charset="0"/>
                <a:ea typeface="Times New Roman" panose="02020603050405020304" pitchFamily="18" charset="0"/>
              </a:rPr>
              <a:t>2, Paris, 2005.</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Mercklé</a:t>
            </a:r>
            <a:r>
              <a:rPr lang="fr-FR" sz="2200" cap="small" dirty="0">
                <a:latin typeface="Abadi Extra Light" panose="020B0204020104020204" pitchFamily="34" charset="0"/>
                <a:ea typeface="Times New Roman" panose="02020603050405020304" pitchFamily="18" charset="0"/>
              </a:rPr>
              <a:t> P</a:t>
            </a:r>
            <a:r>
              <a:rPr lang="fr-FR" sz="2200" dirty="0">
                <a:latin typeface="Abadi Extra Light" panose="020B0204020104020204" pitchFamily="34" charset="0"/>
                <a:ea typeface="Times New Roman" panose="02020603050405020304" pitchFamily="18" charset="0"/>
              </a:rPr>
              <a:t>ierre, </a:t>
            </a:r>
            <a:r>
              <a:rPr lang="fr-FR" sz="2200" i="1" dirty="0">
                <a:latin typeface="Abadi Extra Light" panose="020B0204020104020204" pitchFamily="34" charset="0"/>
                <a:ea typeface="Times New Roman" panose="02020603050405020304" pitchFamily="18" charset="0"/>
              </a:rPr>
              <a:t>Sociologie des réseaux sociaux</a:t>
            </a:r>
            <a:r>
              <a:rPr lang="fr-FR" sz="2200" dirty="0">
                <a:latin typeface="Abadi Extra Light" panose="020B0204020104020204" pitchFamily="34" charset="0"/>
                <a:ea typeface="Times New Roman" panose="02020603050405020304" pitchFamily="18" charset="0"/>
              </a:rPr>
              <a:t>, Paris : La Découverte, 2004, 2011, 2016.</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Monat</a:t>
            </a:r>
            <a:r>
              <a:rPr lang="fr-FR" sz="2200" dirty="0">
                <a:latin typeface="Abadi Extra Light" panose="020B0204020104020204" pitchFamily="34" charset="0"/>
                <a:ea typeface="Times New Roman" panose="02020603050405020304" pitchFamily="18" charset="0"/>
              </a:rPr>
              <a:t> Jean-Baptiste, </a:t>
            </a:r>
            <a:r>
              <a:rPr lang="fr-FR" sz="2200" i="1" dirty="0">
                <a:latin typeface="Abadi Extra Light" panose="020B0204020104020204" pitchFamily="34" charset="0"/>
                <a:ea typeface="Times New Roman" panose="02020603050405020304" pitchFamily="18" charset="0"/>
              </a:rPr>
              <a:t>A la recherche du Web littéraire</a:t>
            </a:r>
            <a:r>
              <a:rPr lang="fr-FR" sz="2200" dirty="0">
                <a:latin typeface="Abadi Extra Light" panose="020B0204020104020204" pitchFamily="34" charset="0"/>
                <a:ea typeface="Times New Roman" panose="02020603050405020304" pitchFamily="18" charset="0"/>
              </a:rPr>
              <a:t>, mémoire de master 2 Humanités Numériques soutenu à l’Université Lumière Lyon 2 sous la direction de Jérôme </a:t>
            </a:r>
            <a:r>
              <a:rPr lang="fr-FR" sz="2200" cap="small" dirty="0">
                <a:latin typeface="Abadi Extra Light" panose="020B0204020104020204" pitchFamily="34" charset="0"/>
                <a:ea typeface="Times New Roman" panose="02020603050405020304" pitchFamily="18" charset="0"/>
              </a:rPr>
              <a:t>Darmont</a:t>
            </a:r>
            <a:r>
              <a:rPr lang="fr-FR" sz="2200" dirty="0">
                <a:latin typeface="Abadi Extra Light" panose="020B0204020104020204" pitchFamily="34" charset="0"/>
                <a:ea typeface="Times New Roman" panose="02020603050405020304" pitchFamily="18" charset="0"/>
              </a:rPr>
              <a:t> et de Gilles </a:t>
            </a:r>
            <a:r>
              <a:rPr lang="fr-FR" sz="2200" cap="small" dirty="0">
                <a:latin typeface="Abadi Extra Light" panose="020B0204020104020204" pitchFamily="34" charset="0"/>
                <a:ea typeface="Times New Roman" panose="02020603050405020304" pitchFamily="18" charset="0"/>
              </a:rPr>
              <a:t>Bonnet</a:t>
            </a:r>
            <a:r>
              <a:rPr lang="fr-FR" sz="2200" dirty="0">
                <a:latin typeface="Abadi Extra Light" panose="020B0204020104020204" pitchFamily="34" charset="0"/>
                <a:ea typeface="Times New Roman" panose="02020603050405020304" pitchFamily="18" charset="0"/>
              </a:rPr>
              <a:t>, 2019, 93 p.</a:t>
            </a:r>
          </a:p>
          <a:p>
            <a:pPr indent="180340" algn="just">
              <a:spcAft>
                <a:spcPts val="600"/>
              </a:spcAft>
            </a:pPr>
            <a:r>
              <a:rPr lang="fr-FR" sz="2200" cap="small" dirty="0">
                <a:latin typeface="Abadi Extra Light" panose="020B0204020104020204" pitchFamily="34" charset="0"/>
                <a:ea typeface="Calibri" panose="020F0502020204030204" pitchFamily="34" charset="0"/>
              </a:rPr>
              <a:t>Gefen</a:t>
            </a:r>
            <a:r>
              <a:rPr lang="fr-FR" sz="2200" dirty="0">
                <a:latin typeface="Abadi Extra Light" panose="020B0204020104020204" pitchFamily="34" charset="0"/>
                <a:ea typeface="Calibri" panose="020F0502020204030204" pitchFamily="34" charset="0"/>
              </a:rPr>
              <a:t> Alexandre, </a:t>
            </a:r>
            <a:r>
              <a:rPr kumimoji="0" lang="fr-FR" sz="21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lang="fr-FR" sz="2200" dirty="0">
                <a:latin typeface="Abadi Extra Light" panose="020B0204020104020204" pitchFamily="34" charset="0"/>
                <a:ea typeface="Calibri" panose="020F0502020204030204" pitchFamily="34" charset="0"/>
              </a:rPr>
              <a:t>On ne sait jamais rien du sort d’un livre</a:t>
            </a:r>
            <a:r>
              <a:rPr kumimoji="0" lang="fr-FR" sz="21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 </a:t>
            </a:r>
            <a:r>
              <a:rPr lang="fr-FR" sz="2200" dirty="0">
                <a:latin typeface="Abadi Extra Light" panose="020B0204020104020204" pitchFamily="34" charset="0"/>
                <a:ea typeface="Calibri" panose="020F0502020204030204" pitchFamily="34" charset="0"/>
              </a:rPr>
              <a:t>Théorie et pratique des best-sellers. Revue Critique de Fixions Française Contemporaine, </a:t>
            </a:r>
            <a:r>
              <a:rPr lang="fr-FR" sz="2200" dirty="0" err="1">
                <a:latin typeface="Abadi Extra Light" panose="020B0204020104020204" pitchFamily="34" charset="0"/>
                <a:ea typeface="Calibri" panose="020F0502020204030204" pitchFamily="34" charset="0"/>
              </a:rPr>
              <a:t>Ghent</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University</a:t>
            </a:r>
            <a:r>
              <a:rPr lang="fr-FR" sz="2200" dirty="0">
                <a:latin typeface="Abadi Extra Light" panose="020B0204020104020204" pitchFamily="34" charset="0"/>
                <a:ea typeface="Calibri" panose="020F0502020204030204" pitchFamily="34" charset="0"/>
              </a:rPr>
              <a:t> &amp; Ecole Normale Supérieure, 2017.</a:t>
            </a:r>
          </a:p>
          <a:p>
            <a:pPr indent="180340" algn="just">
              <a:spcAft>
                <a:spcPts val="600"/>
              </a:spcAft>
            </a:pPr>
            <a:r>
              <a:rPr lang="fr-FR" sz="2200" cap="small" dirty="0">
                <a:latin typeface="Abadi Extra Light" panose="020B0204020104020204" pitchFamily="34" charset="0"/>
                <a:ea typeface="Calibri" panose="020F0502020204030204" pitchFamily="34" charset="0"/>
              </a:rPr>
              <a:t>Thomas</a:t>
            </a:r>
            <a:r>
              <a:rPr lang="fr-FR" sz="2200" dirty="0">
                <a:latin typeface="Abadi Extra Light" panose="020B0204020104020204" pitchFamily="34" charset="0"/>
                <a:ea typeface="Calibri" panose="020F0502020204030204" pitchFamily="34" charset="0"/>
              </a:rPr>
              <a:t> Sue </a:t>
            </a:r>
            <a:r>
              <a:rPr lang="fr-FR" sz="2200" i="1" dirty="0">
                <a:latin typeface="Abadi Extra Light" panose="020B0204020104020204" pitchFamily="34" charset="0"/>
                <a:ea typeface="Calibri" panose="020F0502020204030204" pitchFamily="34" charset="0"/>
              </a:rPr>
              <a:t>et al</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Transliteracy</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Crossing</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Divides</a:t>
            </a:r>
            <a:r>
              <a:rPr lang="fr-FR" sz="2200" dirty="0">
                <a:latin typeface="Abadi Extra Light" panose="020B0204020104020204" pitchFamily="34" charset="0"/>
                <a:ea typeface="Calibri" panose="020F0502020204030204" pitchFamily="34" charset="0"/>
              </a:rPr>
              <a:t> », </a:t>
            </a:r>
            <a:r>
              <a:rPr lang="fr-FR" sz="2200" i="1" dirty="0">
                <a:latin typeface="Abadi Extra Light" panose="020B0204020104020204" pitchFamily="34" charset="0"/>
                <a:ea typeface="Calibri" panose="020F0502020204030204" pitchFamily="34" charset="0"/>
              </a:rPr>
              <a:t>First Monday</a:t>
            </a:r>
            <a:r>
              <a:rPr lang="fr-FR" sz="2200" dirty="0">
                <a:latin typeface="Abadi Extra Light" panose="020B0204020104020204" pitchFamily="34" charset="0"/>
                <a:ea typeface="Calibri" panose="020F0502020204030204" pitchFamily="34" charset="0"/>
              </a:rPr>
              <a:t>, vol. 12, n° 12, décembre 2007,</a:t>
            </a:r>
          </a:p>
          <a:p>
            <a:pPr marL="0" indent="0">
              <a:buNone/>
            </a:pPr>
            <a:endParaRPr lang="fr-FR" dirty="0">
              <a:latin typeface="Abadi Extra Light" panose="020B0204020104020204" pitchFamily="34" charset="0"/>
            </a:endParaRPr>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1699285"/>
            <a:ext cx="5681542" cy="2666054"/>
          </a:xfrm>
        </p:spPr>
        <p:txBody>
          <a:bodyPr anchor="b">
            <a:normAutofit/>
          </a:bodyPr>
          <a:lstStyle/>
          <a:p>
            <a:pPr algn="l"/>
            <a:r>
              <a:rPr lang="fr-FR" dirty="0"/>
              <a:t>Merci de votre attention, place à l’échange !</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13367"/>
            <a:ext cx="10515600" cy="794935"/>
          </a:xfrm>
        </p:spPr>
        <p:txBody>
          <a:bodyPr>
            <a:normAutofit/>
          </a:bodyPr>
          <a:lstStyle/>
          <a:p>
            <a:r>
              <a:rPr kumimoji="0" lang="fr-FR" sz="4000" b="0" i="0" u="none" strike="noStrike" kern="1200" cap="none" spc="0" normalizeH="0" baseline="0" noProof="0" dirty="0">
                <a:ln>
                  <a:noFill/>
                </a:ln>
                <a:solidFill>
                  <a:prstClr val="black"/>
                </a:solidFill>
                <a:effectLst/>
                <a:uLnTx/>
                <a:uFillTx/>
                <a:latin typeface="Calisto MT"/>
                <a:ea typeface="+mj-ea"/>
                <a:cs typeface="+mj-cs"/>
              </a:rPr>
              <a:t>Sur la base d’une bibliothèque de liens Zotéro</a:t>
            </a:r>
            <a:endParaRPr lang="fr-FR" sz="4000" dirty="0"/>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4663</TotalTime>
  <Words>3485</Words>
  <Application>Microsoft Office PowerPoint</Application>
  <PresentationFormat>Widescreen</PresentationFormat>
  <Paragraphs>518</Paragraphs>
  <Slides>63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PowerPoint Presentation</vt:lpstr>
      <vt:lpstr>Cartographier le Web et le visualiser…</vt:lpstr>
      <vt:lpstr>PowerPoint Presentation</vt:lpstr>
      <vt:lpstr>II. Croiser Web sémantique et contenus participatifs </vt:lpstr>
      <vt:lpstr>Sur la base d’une bibliothèque de liens Zotéro</vt:lpstr>
      <vt:lpstr>Premières observations</vt:lpstr>
      <vt:lpstr>Changement de paradigme</vt:lpstr>
      <vt:lpstr>Les sources potentielles et leurs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PowerPoint Presentation</vt:lpstr>
      <vt:lpstr> III. Normalisation du corpus et structuration en XML-TEI </vt:lpstr>
      <vt:lpstr>PowerPoint Presentation</vt:lpstr>
      <vt:lpstr>Structure du fichier XML-TEI</vt:lpstr>
      <vt:lpstr>Le &lt;teiHeader&gt;</vt:lpstr>
      <vt:lpstr>Des &lt;div&gt;</vt:lpstr>
      <vt:lpstr>PowerPoint Presentation</vt:lpstr>
      <vt:lpstr>PowerPoint Presentation</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littéraires haïtiens et le Web</vt:lpstr>
      <vt:lpstr>Pages personnelles issues de Spla - Un voyage dans le temps</vt:lpstr>
      <vt:lpstr>18 pages personnelles toujours en activité</vt:lpstr>
      <vt:lpstr>Des entités Wikidata aux pages Wikipédia</vt:lpstr>
      <vt:lpstr>PowerPoint Presentation</vt:lpstr>
      <vt:lpstr>PowerPoint Presentation</vt:lpstr>
      <vt:lpstr>PowerPoint Presentation</vt:lpstr>
      <vt:lpstr>PowerPoint Presentation</vt:lpstr>
      <vt:lpstr>PowerPoint Presentation</vt:lpstr>
      <vt:lpstr>Mieux décrire les auteurs émergeants </vt:lpstr>
      <vt:lpstr>Obtenir des données biographiques…</vt:lpstr>
      <vt:lpstr>Lier les biographies sur des entités plus vastes…</vt:lpstr>
      <vt:lpstr>Un espace encore à explorer </vt:lpstr>
      <vt:lpstr>V. Conclusions</vt:lpstr>
      <vt:lpstr>PowerPoint Presentation</vt:lpstr>
      <vt:lpstr>PowerPoint Presentation</vt:lpstr>
      <vt:lpstr>Outils numériques mobilisés</vt:lpstr>
      <vt:lpstr>Bibliographie</vt:lpstr>
      <vt:lpstr>Merci de votre attention, place à l’échange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480</cp:revision>
  <dcterms:created xsi:type="dcterms:W3CDTF">2020-01-21T15:26:20Z</dcterms:created>
  <dcterms:modified xsi:type="dcterms:W3CDTF">2021-02-05T08:56:58Z</dcterms:modified>
</cp:coreProperties>
</file>